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notesSlides/notesSlide15.xml" ContentType="application/vnd.openxmlformats-officedocument.presentationml.notes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5" r:id="rId6"/>
    <p:sldId id="266" r:id="rId7"/>
    <p:sldId id="267" r:id="rId8"/>
    <p:sldId id="268" r:id="rId9"/>
    <p:sldId id="269" r:id="rId10"/>
    <p:sldId id="270" r:id="rId11"/>
    <p:sldId id="271" r:id="rId12"/>
    <p:sldId id="272" r:id="rId13"/>
    <p:sldId id="273" r:id="rId14"/>
    <p:sldId id="274" r:id="rId15"/>
    <p:sldId id="275" r:id="rId16"/>
    <p:sldId id="260" r:id="rId17"/>
    <p:sldId id="261" r:id="rId18"/>
    <p:sldId id="262" r:id="rId19"/>
  </p:sldIdLst>
  <p:sldSz cx="9144000" cy="5143500" type="screen16x9"/>
  <p:notesSz cx="6858000" cy="9144000"/>
  <p:embeddedFontLst>
    <p:embeddedFont>
      <p:font typeface="Calibri" pitchFamily="34" charset="0"/>
      <p:regular r:id="rId21"/>
      <p:bold r:id="rId22"/>
      <p:italic r:id="rId23"/>
      <p:boldItalic r:id="rId24"/>
    </p:embeddedFont>
    <p:embeddedFont>
      <p:font typeface="Public Sans" charset="0"/>
      <p:regular r:id="rId25"/>
      <p:bold r:id="rId26"/>
      <p:italic r:id="rId27"/>
      <p:boldItalic r:id="rId28"/>
    </p:embeddedFont>
    <p:embeddedFont>
      <p:font typeface="EB Garamond" charset="0"/>
      <p:regular r:id="rId29"/>
      <p:bold r:id="rId30"/>
      <p:italic r:id="rId31"/>
      <p:boldItalic r:id="rId32"/>
    </p:embeddedFont>
    <p:embeddedFont>
      <p:font typeface="EB Garamond Medium" charset="0"/>
      <p:regular r:id="rId33"/>
      <p:bold r:id="rId34"/>
      <p:italic r:id="rId35"/>
      <p:boldItalic r:id="rId36"/>
    </p:embeddedFont>
    <p:embeddedFont>
      <p:font typeface="EB Garamond SemiBold"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79" d="100"/>
          <a:sy n="79" d="100"/>
        </p:scale>
        <p:origin x="-90"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44544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74584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26135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61252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07950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98856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531271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32676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510069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19289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709141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hanush2006/NAAN-MUDHALVAN/tree/main/Group_A53_4"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465537"/>
            <a:ext cx="4176066" cy="10209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800" dirty="0">
                <a:latin typeface="Calibri" panose="020F0502020204030204" pitchFamily="34" charset="0"/>
                <a:ea typeface="Calibri" panose="020F0502020204030204" pitchFamily="34" charset="0"/>
                <a:cs typeface="Calibri" panose="020F0502020204030204" pitchFamily="34" charset="0"/>
              </a:rPr>
              <a:t>“BLOG – Art Design”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pic>
        <p:nvPicPr>
          <p:cNvPr id="1834" name="Google Shape;1834;p209"/>
          <p:cNvPicPr preferRelativeResize="0"/>
          <p:nvPr/>
        </p:nvPicPr>
        <p:blipFill rotWithShape="1">
          <a:blip r:embed="rId3">
            <a:alphaModFix/>
          </a:blip>
          <a:srcRect l="-43430" t="2430" r="43429" b="-2429"/>
          <a:stretch/>
        </p:blipFill>
        <p:spPr>
          <a:xfrm>
            <a:off x="0" y="0"/>
            <a:ext cx="9144000" cy="5143500"/>
          </a:xfrm>
          <a:prstGeom prst="rect">
            <a:avLst/>
          </a:prstGeom>
          <a:noFill/>
          <a:ln>
            <a:noFill/>
          </a:ln>
        </p:spPr>
      </p:pic>
      <p:pic>
        <p:nvPicPr>
          <p:cNvPr id="2" name="Google Shape;1834;p209">
            <a:extLst>
              <a:ext uri="{FF2B5EF4-FFF2-40B4-BE49-F238E27FC236}">
                <a16:creationId xmlns:a16="http://schemas.microsoft.com/office/drawing/2014/main" xmlns="" id="{954A3F3C-AE91-7D54-93F2-D8B5DFC77FE4}"/>
              </a:ext>
            </a:extLst>
          </p:cNvPr>
          <p:cNvPicPr preferRelativeResize="0"/>
          <p:nvPr/>
        </p:nvPicPr>
        <p:blipFill rotWithShape="1">
          <a:blip r:embed="rId3">
            <a:alphaModFix/>
          </a:blip>
          <a:srcRect l="-43430" t="2430" r="43429" b="-2429"/>
          <a:stretch/>
        </p:blipFill>
        <p:spPr>
          <a:xfrm>
            <a:off x="-134667"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Postconditions: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artist's artwork is published on the Art Design Blog and can be viewed by other users.</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receives feedback and comments on their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Alternative Flows: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2a. The artist selects an invalid file format.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an error message and prompts the artist to select a valid file format.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selects a valid file format and continues with the scenario.</a:t>
            </a:r>
          </a:p>
        </p:txBody>
      </p:sp>
      <p:pic>
        <p:nvPicPr>
          <p:cNvPr id="1859" name="Google Shape;1859;g2139e008f02_0_0"/>
          <p:cNvPicPr preferRelativeResize="0"/>
          <p:nvPr/>
        </p:nvPicPr>
        <p:blipFill rotWithShape="1">
          <a:blip r:embed="rId3">
            <a:alphaModFix/>
          </a:blip>
          <a:srcRect l="-65210" t="3320" r="65210" b="-3320"/>
          <a:stretch/>
        </p:blipFill>
        <p:spPr>
          <a:xfrm>
            <a:off x="0" y="-2"/>
            <a:ext cx="9144000" cy="5143501"/>
          </a:xfrm>
          <a:prstGeom prst="rect">
            <a:avLst/>
          </a:prstGeom>
          <a:noFill/>
          <a:ln>
            <a:noFill/>
          </a:ln>
        </p:spPr>
      </p:pic>
    </p:spTree>
    <p:extLst>
      <p:ext uri="{BB962C8B-B14F-4D97-AF65-F5344CB8AC3E}">
        <p14:creationId xmlns:p14="http://schemas.microsoft.com/office/powerpoint/2010/main" xmlns="" val="313720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4a. The artist does not fill in all required fields.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an error message and prompts the artist to fill in all required fields.</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fills in all required fields and continues with the scenario.</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7a. The artwork violates the Art Design Blog's content guidelines.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removes the artwork and sends a notification to the artist explaining the violation.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can appeal the decision or edit the artwork to comply with the guidelines.</a:t>
            </a: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1"/>
          </a:xfrm>
          <a:prstGeom prst="rect">
            <a:avLst/>
          </a:prstGeom>
          <a:noFill/>
          <a:ln>
            <a:noFill/>
          </a:ln>
        </p:spPr>
      </p:pic>
    </p:spTree>
    <p:extLst>
      <p:ext uri="{BB962C8B-B14F-4D97-AF65-F5344CB8AC3E}">
        <p14:creationId xmlns:p14="http://schemas.microsoft.com/office/powerpoint/2010/main" xmlns="" val="76143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following code module outlines the functionality for user authentication on the Art Design Blog:</a:t>
            </a:r>
          </a:p>
          <a:p>
            <a:pPr marL="0" marR="0" lvl="0" indent="0" algn="l" rtl="0">
              <a:lnSpc>
                <a:spcPct val="100000"/>
              </a:lnSpc>
              <a:spcBef>
                <a:spcPts val="0"/>
              </a:spcBef>
              <a:spcAft>
                <a:spcPts val="0"/>
              </a:spcAft>
              <a:buNone/>
            </a:pPr>
            <a:r>
              <a:rPr lang="en-US" sz="1800" b="1" dirty="0" err="1">
                <a:solidFill>
                  <a:schemeClr val="dk2"/>
                </a:solidFill>
                <a:latin typeface="EB Garamond"/>
                <a:ea typeface="EB Garamond"/>
                <a:cs typeface="EB Garamond"/>
                <a:sym typeface="EB Garamond"/>
              </a:rPr>
              <a:t>Php</a:t>
            </a: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Import necessary libraries and modules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express = require('express');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a:t>
            </a:r>
            <a:r>
              <a:rPr lang="en-US" sz="1000" b="1" dirty="0" err="1">
                <a:solidFill>
                  <a:schemeClr val="dk2"/>
                </a:solidFill>
                <a:latin typeface="EB Garamond"/>
                <a:ea typeface="EB Garamond"/>
                <a:cs typeface="EB Garamond"/>
                <a:sym typeface="EB Garamond"/>
              </a:rPr>
              <a:t>bcrypt</a:t>
            </a:r>
            <a:r>
              <a:rPr lang="en-US" sz="1000" b="1" dirty="0">
                <a:solidFill>
                  <a:schemeClr val="dk2"/>
                </a:solidFill>
                <a:latin typeface="EB Garamond"/>
                <a:ea typeface="EB Garamond"/>
                <a:cs typeface="EB Garamond"/>
                <a:sym typeface="EB Garamond"/>
              </a:rPr>
              <a:t> = require('</a:t>
            </a:r>
            <a:r>
              <a:rPr lang="en-US" sz="1000" b="1" dirty="0" err="1">
                <a:solidFill>
                  <a:schemeClr val="dk2"/>
                </a:solidFill>
                <a:latin typeface="EB Garamond"/>
                <a:ea typeface="EB Garamond"/>
                <a:cs typeface="EB Garamond"/>
                <a:sym typeface="EB Garamond"/>
              </a:rPr>
              <a:t>bcrypt</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a:t>
            </a:r>
            <a:r>
              <a:rPr lang="en-US" sz="1000" b="1" dirty="0" err="1">
                <a:solidFill>
                  <a:schemeClr val="dk2"/>
                </a:solidFill>
                <a:latin typeface="EB Garamond"/>
                <a:ea typeface="EB Garamond"/>
                <a:cs typeface="EB Garamond"/>
                <a:sym typeface="EB Garamond"/>
              </a:rPr>
              <a:t>jwt</a:t>
            </a:r>
            <a:r>
              <a:rPr lang="en-US" sz="1000" b="1" dirty="0">
                <a:solidFill>
                  <a:schemeClr val="dk2"/>
                </a:solidFill>
                <a:latin typeface="EB Garamond"/>
                <a:ea typeface="EB Garamond"/>
                <a:cs typeface="EB Garamond"/>
                <a:sym typeface="EB Garamond"/>
              </a:rPr>
              <a:t> = require('</a:t>
            </a:r>
            <a:r>
              <a:rPr lang="en-US" sz="1000" b="1" dirty="0" err="1">
                <a:solidFill>
                  <a:schemeClr val="dk2"/>
                </a:solidFill>
                <a:latin typeface="EB Garamond"/>
                <a:ea typeface="EB Garamond"/>
                <a:cs typeface="EB Garamond"/>
                <a:sym typeface="EB Garamond"/>
              </a:rPr>
              <a:t>jsonwebtoken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User = require('../models/user');</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Set up user authentication routes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router = </a:t>
            </a:r>
            <a:r>
              <a:rPr lang="en-US" sz="1000" b="1" dirty="0" err="1">
                <a:solidFill>
                  <a:schemeClr val="dk2"/>
                </a:solidFill>
                <a:latin typeface="EB Garamond"/>
                <a:ea typeface="EB Garamond"/>
                <a:cs typeface="EB Garamond"/>
                <a:sym typeface="EB Garamond"/>
              </a:rPr>
              <a:t>express.Router</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Sign up route</a:t>
            </a:r>
          </a:p>
          <a:p>
            <a:pPr marL="0" marR="0" lvl="0" indent="0" algn="l" rtl="0">
              <a:lnSpc>
                <a:spcPct val="100000"/>
              </a:lnSpc>
              <a:spcBef>
                <a:spcPts val="0"/>
              </a:spcBef>
              <a:spcAft>
                <a:spcPts val="0"/>
              </a:spcAft>
              <a:buNone/>
            </a:pPr>
            <a:r>
              <a:rPr lang="en-US" sz="1000" b="1" dirty="0" err="1">
                <a:solidFill>
                  <a:schemeClr val="dk2"/>
                </a:solidFill>
                <a:latin typeface="EB Garamond"/>
                <a:ea typeface="EB Garamond"/>
                <a:cs typeface="EB Garamond"/>
                <a:sym typeface="EB Garamond"/>
              </a:rPr>
              <a:t>router.post</a:t>
            </a:r>
            <a:r>
              <a:rPr lang="en-US" sz="1000" b="1" dirty="0">
                <a:solidFill>
                  <a:schemeClr val="dk2"/>
                </a:solidFill>
                <a:latin typeface="EB Garamond"/>
                <a:ea typeface="EB Garamond"/>
                <a:cs typeface="EB Garamond"/>
                <a:sym typeface="EB Garamond"/>
              </a:rPr>
              <a:t>('/signup', async (req, res) =&gt;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try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Check if user already exists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a:t>
            </a:r>
            <a:r>
              <a:rPr lang="en-US" sz="1000" b="1" dirty="0" err="1">
                <a:solidFill>
                  <a:schemeClr val="dk2"/>
                </a:solidFill>
                <a:latin typeface="EB Garamond"/>
                <a:ea typeface="EB Garamond"/>
                <a:cs typeface="EB Garamond"/>
                <a:sym typeface="EB Garamond"/>
              </a:rPr>
              <a:t>userExists</a:t>
            </a:r>
            <a:r>
              <a:rPr lang="en-US" sz="1000" b="1" dirty="0">
                <a:solidFill>
                  <a:schemeClr val="dk2"/>
                </a:solidFill>
                <a:latin typeface="EB Garamond"/>
                <a:ea typeface="EB Garamond"/>
                <a:cs typeface="EB Garamond"/>
                <a:sym typeface="EB Garamond"/>
              </a:rPr>
              <a:t> = await </a:t>
            </a:r>
            <a:r>
              <a:rPr lang="en-US" sz="1000" b="1" dirty="0" err="1">
                <a:solidFill>
                  <a:schemeClr val="dk2"/>
                </a:solidFill>
                <a:latin typeface="EB Garamond"/>
                <a:ea typeface="EB Garamond"/>
                <a:cs typeface="EB Garamond"/>
                <a:sym typeface="EB Garamond"/>
              </a:rPr>
              <a:t>User.findOne</a:t>
            </a:r>
            <a:r>
              <a:rPr lang="en-US" sz="1000" b="1" dirty="0">
                <a:solidFill>
                  <a:schemeClr val="dk2"/>
                </a:solidFill>
                <a:latin typeface="EB Garamond"/>
                <a:ea typeface="EB Garamond"/>
                <a:cs typeface="EB Garamond"/>
                <a:sym typeface="EB Garamond"/>
              </a:rPr>
              <a:t>({ email: </a:t>
            </a:r>
            <a:r>
              <a:rPr lang="en-US" sz="1000" b="1" dirty="0" err="1">
                <a:solidFill>
                  <a:schemeClr val="dk2"/>
                </a:solidFill>
                <a:latin typeface="EB Garamond"/>
                <a:ea typeface="EB Garamond"/>
                <a:cs typeface="EB Garamond"/>
                <a:sym typeface="EB Garamond"/>
              </a:rPr>
              <a:t>req.body.email</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a:t>
            </a:r>
            <a:r>
              <a:rPr lang="en-US" sz="1000" b="1" dirty="0" err="1">
                <a:solidFill>
                  <a:schemeClr val="dk2"/>
                </a:solidFill>
                <a:latin typeface="EB Garamond"/>
                <a:ea typeface="EB Garamond"/>
                <a:cs typeface="EB Garamond"/>
                <a:sym typeface="EB Garamond"/>
              </a:rPr>
              <a:t>userExists</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(409).</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already exists'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
        <p:nvSpPr>
          <p:cNvPr id="3" name="TextBox 2">
            <a:extLst>
              <a:ext uri="{FF2B5EF4-FFF2-40B4-BE49-F238E27FC236}">
                <a16:creationId xmlns:a16="http://schemas.microsoft.com/office/drawing/2014/main" xmlns="" id="{E77A4C75-EAD5-2C0D-29CE-B4C7E1F1D3E4}"/>
              </a:ext>
            </a:extLst>
          </p:cNvPr>
          <p:cNvSpPr txBox="1"/>
          <p:nvPr/>
        </p:nvSpPr>
        <p:spPr>
          <a:xfrm>
            <a:off x="4266560" y="1311370"/>
            <a:ext cx="3771900" cy="355481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Hash password and create new user object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a:t>
            </a:r>
            <a:r>
              <a:rPr lang="en-US" sz="900" b="1" dirty="0" err="1">
                <a:solidFill>
                  <a:schemeClr val="dk2"/>
                </a:solidFill>
                <a:latin typeface="EB Garamond"/>
                <a:ea typeface="EB Garamond"/>
                <a:cs typeface="EB Garamond"/>
                <a:sym typeface="EB Garamond"/>
              </a:rPr>
              <a:t>hashedPassword</a:t>
            </a:r>
            <a:r>
              <a:rPr lang="en-US" sz="900" b="1" dirty="0">
                <a:solidFill>
                  <a:schemeClr val="dk2"/>
                </a:solidFill>
                <a:latin typeface="EB Garamond"/>
                <a:ea typeface="EB Garamond"/>
                <a:cs typeface="EB Garamond"/>
                <a:sym typeface="EB Garamond"/>
              </a:rPr>
              <a:t> = await </a:t>
            </a:r>
            <a:r>
              <a:rPr lang="en-US" sz="900" b="1" dirty="0" err="1">
                <a:solidFill>
                  <a:schemeClr val="dk2"/>
                </a:solidFill>
                <a:latin typeface="EB Garamond"/>
                <a:ea typeface="EB Garamond"/>
                <a:cs typeface="EB Garamond"/>
                <a:sym typeface="EB Garamond"/>
              </a:rPr>
              <a:t>bcrypt.hash</a:t>
            </a:r>
            <a:r>
              <a:rPr lang="en-US" sz="900" b="1" dirty="0">
                <a:solidFill>
                  <a:schemeClr val="dk2"/>
                </a:solidFill>
                <a:latin typeface="EB Garamond"/>
                <a:ea typeface="EB Garamond"/>
                <a:cs typeface="EB Garamond"/>
                <a:sym typeface="EB Garamond"/>
              </a:rPr>
              <a:t>(</a:t>
            </a:r>
            <a:r>
              <a:rPr lang="en-US" sz="900" b="1" dirty="0" err="1">
                <a:solidFill>
                  <a:schemeClr val="dk2"/>
                </a:solidFill>
                <a:latin typeface="EB Garamond"/>
                <a:ea typeface="EB Garamond"/>
                <a:cs typeface="EB Garamond"/>
                <a:sym typeface="EB Garamond"/>
              </a:rPr>
              <a:t>req.body.password</a:t>
            </a:r>
            <a:r>
              <a:rPr lang="en-US" sz="900" b="1" dirty="0">
                <a:solidFill>
                  <a:schemeClr val="dk2"/>
                </a:solidFill>
                <a:latin typeface="EB Garamond"/>
                <a:ea typeface="EB Garamond"/>
                <a:cs typeface="EB Garamond"/>
                <a:sym typeface="EB Garamond"/>
              </a:rPr>
              <a:t>, 10);</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user = new User({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email: </a:t>
            </a:r>
            <a:r>
              <a:rPr lang="en-US" sz="900" b="1" dirty="0" err="1">
                <a:solidFill>
                  <a:schemeClr val="dk2"/>
                </a:solidFill>
                <a:latin typeface="EB Garamond"/>
                <a:ea typeface="EB Garamond"/>
                <a:cs typeface="EB Garamond"/>
                <a:sym typeface="EB Garamond"/>
              </a:rPr>
              <a:t>req.body.email</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password: </a:t>
            </a:r>
            <a:r>
              <a:rPr lang="en-US" sz="900" b="1" dirty="0" err="1">
                <a:solidFill>
                  <a:schemeClr val="dk2"/>
                </a:solidFill>
                <a:latin typeface="EB Garamond"/>
                <a:ea typeface="EB Garamond"/>
                <a:cs typeface="EB Garamond"/>
                <a:sym typeface="EB Garamond"/>
              </a:rPr>
              <a:t>hashedPassword</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Save user object to database</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a:t>
            </a:r>
            <a:r>
              <a:rPr lang="en-US" sz="900" b="1" dirty="0" err="1">
                <a:solidFill>
                  <a:schemeClr val="dk2"/>
                </a:solidFill>
                <a:latin typeface="EB Garamond"/>
                <a:ea typeface="EB Garamond"/>
                <a:cs typeface="EB Garamond"/>
                <a:sym typeface="EB Garamond"/>
              </a:rPr>
              <a:t>savedUser</a:t>
            </a:r>
            <a:r>
              <a:rPr lang="en-US" sz="900" b="1" dirty="0">
                <a:solidFill>
                  <a:schemeClr val="dk2"/>
                </a:solidFill>
                <a:latin typeface="EB Garamond"/>
                <a:ea typeface="EB Garamond"/>
                <a:cs typeface="EB Garamond"/>
                <a:sym typeface="EB Garamond"/>
              </a:rPr>
              <a:t> = await </a:t>
            </a:r>
            <a:r>
              <a:rPr lang="en-US" sz="900" b="1" dirty="0" err="1">
                <a:solidFill>
                  <a:schemeClr val="dk2"/>
                </a:solidFill>
                <a:latin typeface="EB Garamond"/>
                <a:ea typeface="EB Garamond"/>
                <a:cs typeface="EB Garamond"/>
                <a:sym typeface="EB Garamond"/>
              </a:rPr>
              <a:t>user.save</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success response with saved user data</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(201).</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message: 'User created successfully',</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user: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_id: </a:t>
            </a:r>
            <a:r>
              <a:rPr lang="en-US" sz="900" b="1" dirty="0" err="1">
                <a:solidFill>
                  <a:schemeClr val="dk2"/>
                </a:solidFill>
                <a:latin typeface="EB Garamond"/>
                <a:ea typeface="EB Garamond"/>
                <a:cs typeface="EB Garamond"/>
                <a:sym typeface="EB Garamond"/>
              </a:rPr>
              <a:t>savedUser</a:t>
            </a:r>
            <a:r>
              <a:rPr lang="en-US" sz="900" b="1" dirty="0">
                <a:solidFill>
                  <a:schemeClr val="dk2"/>
                </a:solidFill>
                <a:latin typeface="EB Garamond"/>
                <a:ea typeface="EB Garamond"/>
                <a:cs typeface="EB Garamond"/>
                <a:sym typeface="EB Garamond"/>
              </a:rPr>
              <a:t>._id,</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email: </a:t>
            </a:r>
            <a:r>
              <a:rPr lang="en-US" sz="900" b="1" dirty="0" err="1">
                <a:solidFill>
                  <a:schemeClr val="dk2"/>
                </a:solidFill>
                <a:latin typeface="EB Garamond"/>
                <a:ea typeface="EB Garamond"/>
                <a:cs typeface="EB Garamond"/>
                <a:sym typeface="EB Garamond"/>
              </a:rPr>
              <a:t>savedUser.email</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catch (err)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error response if there is an error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(500).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error: </a:t>
            </a:r>
            <a:r>
              <a:rPr lang="en-US" sz="900" b="1" dirty="0" err="1">
                <a:solidFill>
                  <a:schemeClr val="dk2"/>
                </a:solidFill>
                <a:latin typeface="EB Garamond"/>
                <a:ea typeface="EB Garamond"/>
                <a:cs typeface="EB Garamond"/>
                <a:sym typeface="EB Garamond"/>
              </a:rPr>
              <a:t>err.message</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a:t>
            </a:r>
            <a:endParaRPr lang="en-IN" sz="900" dirty="0"/>
          </a:p>
        </p:txBody>
      </p:sp>
    </p:spTree>
    <p:extLst>
      <p:ext uri="{BB962C8B-B14F-4D97-AF65-F5344CB8AC3E}">
        <p14:creationId xmlns:p14="http://schemas.microsoft.com/office/powerpoint/2010/main" xmlns="" val="1165545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following code module outlines the functionality for user authentication on the Art Design Blog:</a:t>
            </a:r>
          </a:p>
          <a:p>
            <a:pPr marL="0" marR="0" lvl="0" indent="0" algn="l" rtl="0">
              <a:lnSpc>
                <a:spcPct val="100000"/>
              </a:lnSpc>
              <a:spcBef>
                <a:spcPts val="0"/>
              </a:spcBef>
              <a:spcAft>
                <a:spcPts val="0"/>
              </a:spcAft>
              <a:buNone/>
            </a:pPr>
            <a:r>
              <a:rPr lang="en-US" sz="1800" b="1" dirty="0" err="1">
                <a:solidFill>
                  <a:schemeClr val="dk2"/>
                </a:solidFill>
                <a:latin typeface="EB Garamond"/>
                <a:ea typeface="EB Garamond"/>
                <a:cs typeface="EB Garamond"/>
                <a:sym typeface="EB Garamond"/>
              </a:rPr>
              <a:t>Php</a:t>
            </a: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Login route</a:t>
            </a:r>
          </a:p>
          <a:p>
            <a:pPr marL="0" marR="0" lvl="0" indent="0" algn="l" rtl="0">
              <a:lnSpc>
                <a:spcPct val="100000"/>
              </a:lnSpc>
              <a:spcBef>
                <a:spcPts val="0"/>
              </a:spcBef>
              <a:spcAft>
                <a:spcPts val="0"/>
              </a:spcAft>
              <a:buNone/>
            </a:pPr>
            <a:r>
              <a:rPr lang="en-US" sz="1000" b="1" dirty="0" err="1">
                <a:solidFill>
                  <a:schemeClr val="dk2"/>
                </a:solidFill>
                <a:latin typeface="EB Garamond"/>
                <a:ea typeface="EB Garamond"/>
                <a:cs typeface="EB Garamond"/>
                <a:sym typeface="EB Garamond"/>
              </a:rPr>
              <a:t>router.post</a:t>
            </a:r>
            <a:r>
              <a:rPr lang="en-US" sz="1000" b="1" dirty="0">
                <a:solidFill>
                  <a:schemeClr val="dk2"/>
                </a:solidFill>
                <a:latin typeface="EB Garamond"/>
                <a:ea typeface="EB Garamond"/>
                <a:cs typeface="EB Garamond"/>
                <a:sym typeface="EB Garamond"/>
              </a:rPr>
              <a:t>('/login', async (req, res) =&gt;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try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Check if user exists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user = await </a:t>
            </a:r>
            <a:r>
              <a:rPr lang="en-US" sz="1000" b="1" dirty="0" err="1">
                <a:solidFill>
                  <a:schemeClr val="dk2"/>
                </a:solidFill>
                <a:latin typeface="EB Garamond"/>
                <a:ea typeface="EB Garamond"/>
                <a:cs typeface="EB Garamond"/>
                <a:sym typeface="EB Garamond"/>
              </a:rPr>
              <a:t>User.findOne</a:t>
            </a:r>
            <a:r>
              <a:rPr lang="en-US" sz="1000" b="1" dirty="0">
                <a:solidFill>
                  <a:schemeClr val="dk2"/>
                </a:solidFill>
                <a:latin typeface="EB Garamond"/>
                <a:ea typeface="EB Garamond"/>
                <a:cs typeface="EB Garamond"/>
                <a:sym typeface="EB Garamond"/>
              </a:rPr>
              <a:t>({ email: </a:t>
            </a:r>
            <a:r>
              <a:rPr lang="en-US" sz="1000" b="1" dirty="0" err="1">
                <a:solidFill>
                  <a:schemeClr val="dk2"/>
                </a:solidFill>
                <a:latin typeface="EB Garamond"/>
                <a:ea typeface="EB Garamond"/>
                <a:cs typeface="EB Garamond"/>
                <a:sym typeface="EB Garamond"/>
              </a:rPr>
              <a:t>req.body.email</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(!user)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(401).</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or password is incorrect'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Compare password with hashed password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a:t>
            </a:r>
            <a:r>
              <a:rPr lang="en-US" sz="1000" b="1" dirty="0" err="1">
                <a:solidFill>
                  <a:schemeClr val="dk2"/>
                </a:solidFill>
                <a:latin typeface="EB Garamond"/>
                <a:ea typeface="EB Garamond"/>
                <a:cs typeface="EB Garamond"/>
                <a:sym typeface="EB Garamond"/>
              </a:rPr>
              <a:t>passwordMatch</a:t>
            </a:r>
            <a:r>
              <a:rPr lang="en-US" sz="1000" b="1" dirty="0">
                <a:solidFill>
                  <a:schemeClr val="dk2"/>
                </a:solidFill>
                <a:latin typeface="EB Garamond"/>
                <a:ea typeface="EB Garamond"/>
                <a:cs typeface="EB Garamond"/>
                <a:sym typeface="EB Garamond"/>
              </a:rPr>
              <a:t> = await </a:t>
            </a:r>
            <a:r>
              <a:rPr lang="en-US" sz="1000" b="1" dirty="0" err="1">
                <a:solidFill>
                  <a:schemeClr val="dk2"/>
                </a:solidFill>
                <a:latin typeface="EB Garamond"/>
                <a:ea typeface="EB Garamond"/>
                <a:cs typeface="EB Garamond"/>
                <a:sym typeface="EB Garamond"/>
              </a:rPr>
              <a:t>bcrypt.compare</a:t>
            </a:r>
            <a:r>
              <a:rPr lang="en-US" sz="1000" b="1" dirty="0">
                <a:solidFill>
                  <a:schemeClr val="dk2"/>
                </a:solidFill>
                <a:latin typeface="EB Garamond"/>
                <a:ea typeface="EB Garamond"/>
                <a:cs typeface="EB Garamond"/>
                <a:sym typeface="EB Garamond"/>
              </a:rPr>
              <a:t>(</a:t>
            </a:r>
            <a:r>
              <a:rPr lang="en-US" sz="1000" b="1" dirty="0" err="1">
                <a:solidFill>
                  <a:schemeClr val="dk2"/>
                </a:solidFill>
                <a:latin typeface="EB Garamond"/>
                <a:ea typeface="EB Garamond"/>
                <a:cs typeface="EB Garamond"/>
                <a:sym typeface="EB Garamond"/>
              </a:rPr>
              <a:t>req.body.password</a:t>
            </a:r>
            <a:r>
              <a:rPr lang="en-US" sz="1000" b="1" dirty="0">
                <a:solidFill>
                  <a:schemeClr val="dk2"/>
                </a:solidFill>
                <a:latin typeface="EB Garamond"/>
                <a:ea typeface="EB Garamond"/>
                <a:cs typeface="EB Garamond"/>
                <a:sym typeface="EB Garamond"/>
              </a:rPr>
              <a:t>, </a:t>
            </a:r>
            <a:r>
              <a:rPr lang="en-US" sz="1000" b="1" dirty="0" err="1">
                <a:solidFill>
                  <a:schemeClr val="dk2"/>
                </a:solidFill>
                <a:latin typeface="EB Garamond"/>
                <a:ea typeface="EB Garamond"/>
                <a:cs typeface="EB Garamond"/>
                <a:sym typeface="EB Garamond"/>
              </a:rPr>
              <a:t>user.password</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a:t>
            </a:r>
            <a:r>
              <a:rPr lang="en-US" sz="1000" b="1" dirty="0" err="1">
                <a:solidFill>
                  <a:schemeClr val="dk2"/>
                </a:solidFill>
                <a:latin typeface="EB Garamond"/>
                <a:ea typeface="EB Garamond"/>
                <a:cs typeface="EB Garamond"/>
                <a:sym typeface="EB Garamond"/>
              </a:rPr>
              <a:t>passwordMatch</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(401).</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or password is incorrect'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
        <p:nvSpPr>
          <p:cNvPr id="3" name="TextBox 2">
            <a:extLst>
              <a:ext uri="{FF2B5EF4-FFF2-40B4-BE49-F238E27FC236}">
                <a16:creationId xmlns:a16="http://schemas.microsoft.com/office/drawing/2014/main" xmlns="" id="{E77A4C75-EAD5-2C0D-29CE-B4C7E1F1D3E4}"/>
              </a:ext>
            </a:extLst>
          </p:cNvPr>
          <p:cNvSpPr txBox="1"/>
          <p:nvPr/>
        </p:nvSpPr>
        <p:spPr>
          <a:xfrm>
            <a:off x="5180960" y="1611918"/>
            <a:ext cx="3771900" cy="244682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Create JSON web token with user ID</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token = </a:t>
            </a:r>
            <a:r>
              <a:rPr lang="en-US" sz="900" b="1" dirty="0" err="1">
                <a:solidFill>
                  <a:schemeClr val="dk2"/>
                </a:solidFill>
                <a:latin typeface="EB Garamond"/>
                <a:ea typeface="EB Garamond"/>
                <a:cs typeface="EB Garamond"/>
                <a:sym typeface="EB Garamond"/>
              </a:rPr>
              <a:t>jwt.sign</a:t>
            </a: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userId</a:t>
            </a: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user._id</a:t>
            </a:r>
            <a:r>
              <a:rPr lang="en-US" sz="900" b="1" dirty="0">
                <a:solidFill>
                  <a:schemeClr val="dk2"/>
                </a:solidFill>
                <a:latin typeface="EB Garamond"/>
                <a:ea typeface="EB Garamond"/>
                <a:cs typeface="EB Garamond"/>
                <a:sym typeface="EB Garamond"/>
              </a:rPr>
              <a:t> }, </a:t>
            </a:r>
            <a:r>
              <a:rPr lang="en-US" sz="900" b="1" dirty="0" err="1">
                <a:solidFill>
                  <a:schemeClr val="dk2"/>
                </a:solidFill>
                <a:latin typeface="EB Garamond"/>
                <a:ea typeface="EB Garamond"/>
                <a:cs typeface="EB Garamond"/>
                <a:sym typeface="EB Garamond"/>
              </a:rPr>
              <a:t>process.env.JWT_SECRET</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success response with token</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(200).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message: 'Login successful',</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token: token</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catch (err)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error response if there is an error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(500).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error: </a:t>
            </a:r>
            <a:r>
              <a:rPr lang="en-US" sz="900" b="1" dirty="0" err="1">
                <a:solidFill>
                  <a:schemeClr val="dk2"/>
                </a:solidFill>
                <a:latin typeface="EB Garamond"/>
                <a:ea typeface="EB Garamond"/>
                <a:cs typeface="EB Garamond"/>
                <a:sym typeface="EB Garamond"/>
              </a:rPr>
              <a:t>err.message</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err="1">
                <a:solidFill>
                  <a:schemeClr val="dk2"/>
                </a:solidFill>
                <a:latin typeface="EB Garamond"/>
                <a:ea typeface="EB Garamond"/>
                <a:cs typeface="EB Garamond"/>
                <a:sym typeface="EB Garamond"/>
              </a:rPr>
              <a:t>module.exports</a:t>
            </a:r>
            <a:r>
              <a:rPr lang="en-US" sz="900" b="1" dirty="0">
                <a:solidFill>
                  <a:schemeClr val="dk2"/>
                </a:solidFill>
                <a:latin typeface="EB Garamond"/>
                <a:ea typeface="EB Garamond"/>
                <a:cs typeface="EB Garamond"/>
                <a:sym typeface="EB Garamond"/>
              </a:rPr>
              <a:t> = router;</a:t>
            </a:r>
            <a:endParaRPr lang="en-IN" sz="900" dirty="0"/>
          </a:p>
        </p:txBody>
      </p:sp>
    </p:spTree>
    <p:extLst>
      <p:ext uri="{BB962C8B-B14F-4D97-AF65-F5344CB8AC3E}">
        <p14:creationId xmlns:p14="http://schemas.microsoft.com/office/powerpoint/2010/main" xmlns="" val="425784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code module uses the </a:t>
            </a:r>
            <a:r>
              <a:rPr lang="en-US" sz="1800" b="1" dirty="0" err="1">
                <a:solidFill>
                  <a:schemeClr val="dk2"/>
                </a:solidFill>
                <a:latin typeface="EB Garamond"/>
                <a:ea typeface="EB Garamond"/>
                <a:cs typeface="EB Garamond"/>
                <a:sym typeface="EB Garamond"/>
              </a:rPr>
              <a:t>bcrypt</a:t>
            </a:r>
            <a:r>
              <a:rPr lang="en-US" sz="1800" b="1" dirty="0">
                <a:solidFill>
                  <a:schemeClr val="dk2"/>
                </a:solidFill>
                <a:latin typeface="EB Garamond"/>
                <a:ea typeface="EB Garamond"/>
                <a:cs typeface="EB Garamond"/>
                <a:sym typeface="EB Garamond"/>
              </a:rPr>
              <a:t> library to hash passwords, the </a:t>
            </a:r>
            <a:r>
              <a:rPr lang="en-US" sz="1800" b="1" dirty="0" err="1">
                <a:solidFill>
                  <a:schemeClr val="dk2"/>
                </a:solidFill>
                <a:latin typeface="EB Garamond"/>
                <a:ea typeface="EB Garamond"/>
                <a:cs typeface="EB Garamond"/>
                <a:sym typeface="EB Garamond"/>
              </a:rPr>
              <a:t>jsonwebtoken</a:t>
            </a:r>
            <a:r>
              <a:rPr lang="en-US" sz="1800" b="1" dirty="0">
                <a:solidFill>
                  <a:schemeClr val="dk2"/>
                </a:solidFill>
                <a:latin typeface="EB Garamond"/>
                <a:ea typeface="EB Garamond"/>
                <a:cs typeface="EB Garamond"/>
                <a:sym typeface="EB Garamond"/>
              </a:rPr>
              <a:t> library to create JSON web tokens for user authentication, and the User model for storing user data in a MongoDB database.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router defines HTTP POST routes for user sign up and login. The sign up route checks if the user already exists in the database, hashes the password, and creates a new user object that is saved to the database. The login route checks if the user exists in the database and compares the password with the hashed password in the database. If the email and password are correct, a JSON web token is created and returned in the response.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code module can be used to add user authentication to the Art Design Blog, allowing users to create accounts and log in to access additional features such as uploading and commenting on artwork</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1"/>
          </a:xfrm>
          <a:prstGeom prst="rect">
            <a:avLst/>
          </a:prstGeom>
          <a:noFill/>
          <a:ln>
            <a:noFill/>
          </a:ln>
        </p:spPr>
      </p:pic>
    </p:spTree>
    <p:extLst>
      <p:ext uri="{BB962C8B-B14F-4D97-AF65-F5344CB8AC3E}">
        <p14:creationId xmlns:p14="http://schemas.microsoft.com/office/powerpoint/2010/main" xmlns="" val="58760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Entity Connect Flow Chat: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2"/>
            <a:ext cx="9144000" cy="5143501"/>
          </a:xfrm>
          <a:prstGeom prst="rect">
            <a:avLst/>
          </a:prstGeom>
          <a:noFill/>
          <a:ln>
            <a:noFill/>
          </a:ln>
        </p:spPr>
      </p:pic>
      <p:pic>
        <p:nvPicPr>
          <p:cNvPr id="3" name="Picture 2">
            <a:extLst>
              <a:ext uri="{FF2B5EF4-FFF2-40B4-BE49-F238E27FC236}">
                <a16:creationId xmlns:a16="http://schemas.microsoft.com/office/drawing/2014/main" xmlns="" id="{C99C3EB4-491B-70B5-8F2F-7F3F73AE6A8E}"/>
              </a:ext>
            </a:extLst>
          </p:cNvPr>
          <p:cNvPicPr>
            <a:picLocks noChangeAspect="1"/>
          </p:cNvPicPr>
          <p:nvPr/>
        </p:nvPicPr>
        <p:blipFill>
          <a:blip r:embed="rId4"/>
          <a:stretch>
            <a:fillRect/>
          </a:stretch>
        </p:blipFill>
        <p:spPr>
          <a:xfrm>
            <a:off x="1490232" y="933221"/>
            <a:ext cx="6163535" cy="3277057"/>
          </a:xfrm>
          <a:prstGeom prst="rect">
            <a:avLst/>
          </a:prstGeom>
        </p:spPr>
      </p:pic>
    </p:spTree>
    <p:extLst>
      <p:ext uri="{BB962C8B-B14F-4D97-AF65-F5344CB8AC3E}">
        <p14:creationId xmlns:p14="http://schemas.microsoft.com/office/powerpoint/2010/main" xmlns="" val="1146199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Blog-Art Design</a:t>
            </a:r>
            <a:endParaRPr sz="1800" dirty="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3685" y="598858"/>
            <a:ext cx="1714800" cy="154760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Artwork: The central entity of the blog, which includes information about each piece of artwork such as title, artist, description, and image. Artwork can be viewed on the homepage, on individual artwork detail pages, and in user profiles</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1126084"/>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User: Entity representing registered users of the blog, which includes information such as email, password, and display name. Users can add artwork, comment on artwork, and create a profile</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0"/>
            <a:ext cx="1714800" cy="93264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Comment: Entity representing comments left by users on artwork. Comments are linked to the artwork they are commenting on and the user who left the comment</a:t>
            </a:r>
            <a:endParaRPr sz="1000" b="0" dirty="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4" y="4258550"/>
            <a:ext cx="1921001" cy="93264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err="1">
                <a:latin typeface="EB Garamond"/>
                <a:ea typeface="EB Garamond"/>
                <a:cs typeface="EB Garamond"/>
                <a:sym typeface="EB Garamond"/>
              </a:rPr>
              <a:t>HomePage</a:t>
            </a:r>
            <a:r>
              <a:rPr lang="en-US" sz="1000" b="0" dirty="0">
                <a:latin typeface="EB Garamond"/>
                <a:ea typeface="EB Garamond"/>
                <a:cs typeface="EB Garamond"/>
                <a:sym typeface="EB Garamond"/>
              </a:rPr>
              <a:t>: The landing page of the blog, which displays featured artwork and recent posts</a:t>
            </a:r>
            <a:endParaRPr sz="1000" b="0" dirty="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Add Art: Page where registered users can add their own artwork to the blog</a:t>
            </a:r>
            <a:endParaRPr sz="1000" b="0" dirty="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Profile: Page where registered users can view and edit their profile information, as well as see their own artwork and comments</a:t>
            </a:r>
            <a:endParaRPr sz="1000" b="0" dirty="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Artwork Detail: Page where individual artwork is displayed with all associated information and comments</a:t>
            </a:r>
            <a:endParaRPr sz="1000" b="0" dirty="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630956" y="4404774"/>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This flow chart can be used as a visual aid when designing and building the Art Design Blog to ensure that all necessary entities and connections are accounted for</a:t>
            </a:r>
            <a:endParaRPr sz="1000" b="0" dirty="0">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643746" y="2299871"/>
            <a:ext cx="3581400" cy="430847"/>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100" i="0" dirty="0">
                <a:solidFill>
                  <a:schemeClr val="tx1"/>
                </a:solidFill>
                <a:hlinkClick r:id="rId3">
                  <a:extLst>
                    <a:ext uri="{A12FA001-AC4F-418D-AE19-62706E023703}">
                      <ahyp:hlinkClr xmlns:ahyp="http://schemas.microsoft.com/office/drawing/2018/hyperlinkcolor" xmlns="" val="tx"/>
                    </a:ext>
                  </a:extLst>
                </a:hlinkClick>
              </a:rPr>
              <a:t>NAAN-MUDHALVAN/Group_A53_4 at main · dhanush2006/NAAN-MUDHALVAN (github.com)</a:t>
            </a:r>
            <a:endParaRPr sz="1100" b="0" i="0" dirty="0">
              <a:solidFill>
                <a:schemeClr val="tx1"/>
              </a:solidFill>
              <a:latin typeface="EB Garamond SemiBold"/>
              <a:ea typeface="EB Garamond SemiBold"/>
              <a:cs typeface="EB Garamond SemiBold"/>
              <a:sym typeface="EB Garamond SemiBold"/>
            </a:endParaRPr>
          </a:p>
        </p:txBody>
      </p:sp>
      <p:sp>
        <p:nvSpPr>
          <p:cNvPr id="4" name="TextBox 3"/>
          <p:cNvSpPr txBox="1"/>
          <p:nvPr/>
        </p:nvSpPr>
        <p:spPr>
          <a:xfrm>
            <a:off x="3926196" y="1944888"/>
            <a:ext cx="3028057" cy="738664"/>
          </a:xfrm>
          <a:prstGeom prst="rect">
            <a:avLst/>
          </a:prstGeom>
          <a:noFill/>
        </p:spPr>
        <p:txBody>
          <a:bodyPr wrap="square" rtlCol="0">
            <a:spAutoFit/>
          </a:bodyPr>
          <a:lstStyle/>
          <a:p>
            <a:r>
              <a:rPr lang="en-US" dirty="0" smtClean="0"/>
              <a:t>https://github.com/Aksharaa26/Nan-Mudhalvan-/tree/main/Group_A53_4</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BLOG - Art Design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p>
        </p:txBody>
      </p:sp>
      <p:pic>
        <p:nvPicPr>
          <p:cNvPr id="1841" name="Google Shape;1841;p210"/>
          <p:cNvPicPr preferRelativeResize="0"/>
          <p:nvPr/>
        </p:nvPicPr>
        <p:blipFill rotWithShape="1">
          <a:blip r:embed="rId3">
            <a:alphaModFix/>
          </a:blip>
          <a:srcRect/>
          <a:stretch/>
        </p:blipFill>
        <p:spPr>
          <a:xfrm>
            <a:off x="0"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537009923"/>
              </p:ext>
            </p:extLst>
          </p:nvPr>
        </p:nvGraphicFramePr>
        <p:xfrm>
          <a:off x="56707" y="1737049"/>
          <a:ext cx="4572000" cy="2116640"/>
        </p:xfrm>
        <a:graphic>
          <a:graphicData uri="http://schemas.openxmlformats.org/drawingml/2006/table">
            <a:tbl>
              <a:tblPr>
                <a:noFill/>
                <a:tableStyleId>{11988E83-D4C4-4DDE-B1E8-2A12097C507F}</a:tableStyleId>
              </a:tblPr>
              <a:tblGrid>
                <a:gridCol w="1123064">
                  <a:extLst>
                    <a:ext uri="{9D8B030D-6E8A-4147-A177-3AD203B41FA5}">
                      <a16:colId xmlns:a16="http://schemas.microsoft.com/office/drawing/2014/main" xmlns="" val="20000"/>
                    </a:ext>
                  </a:extLst>
                </a:gridCol>
                <a:gridCol w="2104054">
                  <a:extLst>
                    <a:ext uri="{9D8B030D-6E8A-4147-A177-3AD203B41FA5}">
                      <a16:colId xmlns:a16="http://schemas.microsoft.com/office/drawing/2014/main" xmlns="" val="20001"/>
                    </a:ext>
                  </a:extLst>
                </a:gridCol>
                <a:gridCol w="1344882">
                  <a:extLst>
                    <a:ext uri="{9D8B030D-6E8A-4147-A177-3AD203B41FA5}">
                      <a16:colId xmlns:a16="http://schemas.microsoft.com/office/drawing/2014/main" xmlns="" val="20002"/>
                    </a:ext>
                  </a:extLst>
                </a:gridCol>
              </a:tblGrid>
              <a:tr h="342403">
                <a:tc>
                  <a:txBody>
                    <a:bodyPr/>
                    <a:lstStyle/>
                    <a:p>
                      <a:pPr marL="0" lvl="0" indent="0" algn="ctr" rtl="0">
                        <a:spcBef>
                          <a:spcPts val="0"/>
                        </a:spcBef>
                        <a:spcAft>
                          <a:spcPts val="0"/>
                        </a:spcAft>
                        <a:buNone/>
                      </a:pPr>
                      <a:r>
                        <a:rPr lang="en-US" sz="1050" b="1">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xmlns=""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MUGULSUNGAR 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4086642"/>
          </a:xfrm>
          <a:prstGeom prst="rect">
            <a:avLst/>
          </a:prstGeom>
          <a:noFill/>
          <a:ln>
            <a:noFill/>
          </a:ln>
        </p:spPr>
        <p:txBody>
          <a:bodyPr spcFirstLastPara="1" wrap="square" lIns="91425" tIns="45700" rIns="91425" bIns="45700" anchor="t" anchorCtr="0">
            <a:noAutofit/>
          </a:bodyPr>
          <a:lstStyle/>
          <a:p>
            <a:pPr algn="l"/>
            <a:r>
              <a:rPr lang="en-US" sz="1600" b="0" i="0" dirty="0">
                <a:solidFill>
                  <a:schemeClr val="tx1"/>
                </a:solidFill>
                <a:effectLst/>
                <a:latin typeface="Söhne"/>
              </a:rPr>
              <a:t>Welcome to our art blog, a space dedicated to all things art and design. Whether you're an art enthusiast or just getting started, our blog is here to provide you with useful information, resources, and inspiration.</a:t>
            </a:r>
          </a:p>
          <a:p>
            <a:pPr algn="l"/>
            <a:r>
              <a:rPr lang="en-US" sz="1600" b="0" i="0" dirty="0">
                <a:solidFill>
                  <a:schemeClr val="tx1"/>
                </a:solidFill>
                <a:effectLst/>
                <a:latin typeface="Söhne"/>
              </a:rPr>
              <a:t>Our blog covers a wide range of topics related to art and design, including painting, drawing, sculpture, digital art, photography, and more. We aim to provide informative and engaging content for all levels of art expertise, from beginners to professionals.</a:t>
            </a:r>
          </a:p>
          <a:p>
            <a:pPr algn="l"/>
            <a:r>
              <a:rPr lang="en-US" sz="1600" b="0" i="0" dirty="0">
                <a:solidFill>
                  <a:schemeClr val="tx1"/>
                </a:solidFill>
                <a:effectLst/>
                <a:latin typeface="Söhne"/>
              </a:rPr>
              <a:t>In addition to our blog posts, we also feature a gallery section showcasing various art designs and a resource section with tutorials, courses, and tools to help you improve your art skills. Our blog also provides a platform for art enthusiasts to connect and share their own creations and ideas.</a:t>
            </a:r>
          </a:p>
          <a:p>
            <a:pPr algn="l"/>
            <a:r>
              <a:rPr lang="en-US" sz="1600" b="0" i="0" dirty="0">
                <a:solidFill>
                  <a:schemeClr val="tx1"/>
                </a:solidFill>
                <a:effectLst/>
                <a:latin typeface="Söhne"/>
              </a:rPr>
              <a:t>We believe that art is a universal language that can inspire, challenge, and enrich our lives. Through our blog, we hope to foster a community of art lovers who can come together to celebrate and appreciate the beauty and creativity of art.</a:t>
            </a:r>
          </a:p>
          <a:p>
            <a:pPr algn="l"/>
            <a:r>
              <a:rPr lang="en-US" sz="1600" b="0" i="0" dirty="0">
                <a:solidFill>
                  <a:schemeClr val="tx1"/>
                </a:solidFill>
                <a:effectLst/>
                <a:latin typeface="Söhne"/>
              </a:rPr>
              <a:t>Thank you for visiting our art blog, and we hope you enjoy exploring the world of art with us.</a:t>
            </a:r>
          </a:p>
          <a:p>
            <a:pPr marL="0" lvl="0" indent="0" algn="l" rtl="0">
              <a:lnSpc>
                <a:spcPct val="107916"/>
              </a:lnSpc>
              <a:spcBef>
                <a:spcPts val="0"/>
              </a:spcBef>
              <a:spcAft>
                <a:spcPts val="0"/>
              </a:spcAft>
              <a:buNone/>
            </a:pPr>
            <a:endParaRPr sz="1600" dirty="0">
              <a:solidFill>
                <a:schemeClr val="tx1"/>
              </a:solidFill>
              <a:latin typeface="Public Sans"/>
              <a:ea typeface="Public Sans"/>
              <a:cs typeface="Public Sans"/>
              <a:sym typeface="Public Sans"/>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EB Garamond"/>
                <a:ea typeface="EB Garamond"/>
                <a:cs typeface="EB Garamond"/>
                <a:sym typeface="EB Garamond"/>
              </a:rPr>
              <a:t>INTRODUCTION:</a:t>
            </a:r>
            <a:endParaRPr sz="1800" b="1" dirty="0">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6229342"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da-DK" sz="1800" b="1" u="sng" dirty="0">
                <a:solidFill>
                  <a:schemeClr val="dk2"/>
                </a:solidFill>
                <a:latin typeface="EB Garamond"/>
                <a:ea typeface="EB Garamond"/>
                <a:cs typeface="EB Garamond"/>
                <a:sym typeface="EB Garamond"/>
              </a:rPr>
              <a:t>Software Requirments Specification For Blog – Art Design:</a:t>
            </a:r>
            <a:endParaRPr lang="da-DK" sz="1800" b="1" u="sng" dirty="0">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4" name="Google Shape;1858;g2139e008f02_0_0">
            <a:extLst>
              <a:ext uri="{FF2B5EF4-FFF2-40B4-BE49-F238E27FC236}">
                <a16:creationId xmlns:a16="http://schemas.microsoft.com/office/drawing/2014/main" xmlns="" id="{E6050F1D-3AEB-5C48-07EC-8F0478523189}"/>
              </a:ext>
            </a:extLst>
          </p:cNvPr>
          <p:cNvSpPr txBox="1"/>
          <p:nvPr/>
        </p:nvSpPr>
        <p:spPr>
          <a:xfrm>
            <a:off x="445778" y="656220"/>
            <a:ext cx="8416281" cy="43958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is a web application that enables users to publish their artwork and connect with other artists. This SRS document outlines the software requirements for the Art Blog application.</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2.Functional Requirements:</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2.1 User Registration and Login: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allow users to register and create an account. Users should be able to log in using their email and password or social media account.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2.2 User Profile:</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Each user should have a profile page that displays their personal information, such as name, profile picture, and contact information. The profile page should also display the user's artwork.</a:t>
            </a:r>
            <a:endParaRPr sz="1800" b="1" dirty="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a:off x="4594863" y="118449"/>
            <a:ext cx="9144000" cy="5143500"/>
          </a:xfrm>
          <a:prstGeom prst="rect">
            <a:avLst/>
          </a:prstGeom>
          <a:noFill/>
          <a:ln>
            <a:noFill/>
          </a:ln>
        </p:spPr>
      </p:pic>
      <p:sp>
        <p:nvSpPr>
          <p:cNvPr id="4" name="Google Shape;1858;g2139e008f02_0_0">
            <a:extLst>
              <a:ext uri="{FF2B5EF4-FFF2-40B4-BE49-F238E27FC236}">
                <a16:creationId xmlns:a16="http://schemas.microsoft.com/office/drawing/2014/main" xmlns="" id="{E6050F1D-3AEB-5C48-07EC-8F0478523189}"/>
              </a:ext>
            </a:extLst>
          </p:cNvPr>
          <p:cNvSpPr txBox="1"/>
          <p:nvPr/>
        </p:nvSpPr>
        <p:spPr>
          <a:xfrm>
            <a:off x="445778" y="406400"/>
            <a:ext cx="8298171" cy="44999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2.3 Artwork Upload</a:t>
            </a:r>
            <a:r>
              <a:rPr lang="en-US" sz="18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upload their artwork to the Art Blog application. The application should support various image formats, such as JPEG, PNG, and GIF. Users should also be able to add a title, description, and tags to their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2.4 Artwork Search:</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provide a search feature that enables users to search for artwork based on title, tags, or artist name. The search feature should also allow users to filter search results by category, medium, and date.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2.5 Artwork Commenting and Sharing: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comment on and share artwork. Comments should be displayed on the artwork page, and users should receive notifications when someone comments on their artwork. Users should also be able to share artwork on social media platforms.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p:txBody>
      </p:sp>
    </p:spTree>
    <p:extLst>
      <p:ext uri="{BB962C8B-B14F-4D97-AF65-F5344CB8AC3E}">
        <p14:creationId xmlns:p14="http://schemas.microsoft.com/office/powerpoint/2010/main" xmlns="" val="69493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a:off x="0" y="-1"/>
            <a:ext cx="9144000" cy="5143500"/>
          </a:xfrm>
          <a:prstGeom prst="rect">
            <a:avLst/>
          </a:prstGeom>
          <a:noFill/>
          <a:ln>
            <a:noFill/>
          </a:ln>
        </p:spPr>
      </p:pic>
      <p:sp>
        <p:nvSpPr>
          <p:cNvPr id="4" name="Google Shape;1858;g2139e008f02_0_0">
            <a:extLst>
              <a:ext uri="{FF2B5EF4-FFF2-40B4-BE49-F238E27FC236}">
                <a16:creationId xmlns:a16="http://schemas.microsoft.com/office/drawing/2014/main" xmlns="" id="{E6050F1D-3AEB-5C48-07EC-8F0478523189}"/>
              </a:ext>
            </a:extLst>
          </p:cNvPr>
          <p:cNvSpPr txBox="1"/>
          <p:nvPr/>
        </p:nvSpPr>
        <p:spPr>
          <a:xfrm>
            <a:off x="394339" y="246549"/>
            <a:ext cx="8355321" cy="4650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2.6 User Following and Messaging: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follow other users and receive notifications when they upload new artwork. Users should also be able to send private messages to other users.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2.7 Administrator Dashboard:</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have an administrator dashboard that allows administrators to manage user accounts, delete inappropriate content, and view analytics.</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3.Non-functional Requirements:</a:t>
            </a: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3.1 Performance:</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fast and responsive, with minimal loading times for artwork and other content.</a:t>
            </a: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3.2 Security: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secure and protect user data. The application should use SSL/TLS encryption to secure user connections, and passwords should be hashed and salted to protect against unauthorized access.</a:t>
            </a:r>
            <a:endParaRPr sz="1800" b="1" dirty="0">
              <a:latin typeface="EB Garamond"/>
              <a:ea typeface="EB Garamond"/>
              <a:cs typeface="EB Garamond"/>
              <a:sym typeface="EB Garamond"/>
            </a:endParaRPr>
          </a:p>
        </p:txBody>
      </p:sp>
    </p:spTree>
    <p:extLst>
      <p:ext uri="{BB962C8B-B14F-4D97-AF65-F5344CB8AC3E}">
        <p14:creationId xmlns:p14="http://schemas.microsoft.com/office/powerpoint/2010/main" xmlns="" val="165300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3.3 Scalability: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scalable and able to handle large amounts of user traffic and data. The application should use cloud infrastructure to ensure scalability and high availability.</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3.4 Usability: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user-friendly and easy to use. The application should have a clean and intuitive interface that allows users to navigate and use the application without difficulty.</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4.Conclusion: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SRS document outlines the functional and non-functional requirements for the Art Blog application. The application should provide a platform for artists to showcase their artwork and connect with other artists. The application should be secure, scalable, and user-friendly, providing an optimal user experience for both artists and visitors.</a:t>
            </a:r>
            <a:endParaRPr sz="1800" b="1" dirty="0">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1"/>
            <a:ext cx="9144000" cy="5143500"/>
          </a:xfrm>
          <a:prstGeom prst="rect">
            <a:avLst/>
          </a:prstGeom>
          <a:noFill/>
          <a:ln>
            <a:noFill/>
          </a:ln>
        </p:spPr>
      </p:pic>
    </p:spTree>
    <p:extLst>
      <p:ext uri="{BB962C8B-B14F-4D97-AF65-F5344CB8AC3E}">
        <p14:creationId xmlns:p14="http://schemas.microsoft.com/office/powerpoint/2010/main" xmlns="" val="2154190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 Case Name: Publish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Primary Actor: Artist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Goal in Context: The artist wants to publish their artwork on the Art Design Blog to share it with other artists and receive feedback.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Preconditions: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artist has created an account on the Art Design Blog.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is logged in to their account.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Trigger: </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artist clicks on the "Publish Artwork" button.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0"/>
            <a:ext cx="9144000" cy="5143501"/>
          </a:xfrm>
          <a:prstGeom prst="rect">
            <a:avLst/>
          </a:prstGeom>
          <a:noFill/>
          <a:ln>
            <a:noFill/>
          </a:ln>
        </p:spPr>
      </p:pic>
    </p:spTree>
    <p:extLst>
      <p:ext uri="{BB962C8B-B14F-4D97-AF65-F5344CB8AC3E}">
        <p14:creationId xmlns:p14="http://schemas.microsoft.com/office/powerpoint/2010/main" xmlns="" val="265854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Scenario:</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 form for the artist to upload their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selects the file they want to upload and fills in the title, description, and tags for the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3.The artist selects the category and medium for the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4.The artist clicks on the "Publish" button.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5.The system saves the artwork and displays it on the artist's profile page and in the main feed of the Art Design Blog.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6.The system sends a notification to the artist's followers that they have published new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7.Other users can view the artwork and leave comments on it.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8.The artist receives notifications when someone comments on their artwork.</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Tree>
    <p:extLst>
      <p:ext uri="{BB962C8B-B14F-4D97-AF65-F5344CB8AC3E}">
        <p14:creationId xmlns:p14="http://schemas.microsoft.com/office/powerpoint/2010/main" xmlns="" val="388854494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2034</Words>
  <Application>Microsoft Office PowerPoint</Application>
  <PresentationFormat>On-screen Show (16:9)</PresentationFormat>
  <Paragraphs>222</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Public Sans</vt:lpstr>
      <vt:lpstr>EB Garamond</vt:lpstr>
      <vt:lpstr>EB Garamond Medium</vt:lpstr>
      <vt:lpstr>Noto Sans Symbols</vt:lpstr>
      <vt:lpstr>Söhne</vt:lpstr>
      <vt:lpstr>EB Garamond SemiBold</vt:lpstr>
      <vt:lpstr>Simple Light</vt:lpstr>
      <vt:lpstr>Slide 1</vt:lpstr>
      <vt:lpstr>BLOG - Art Design</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DELL</cp:lastModifiedBy>
  <cp:revision>9</cp:revision>
  <dcterms:created xsi:type="dcterms:W3CDTF">2020-08-13T11:21:46Z</dcterms:created>
  <dcterms:modified xsi:type="dcterms:W3CDTF">2023-03-10T15:57:40Z</dcterms:modified>
</cp:coreProperties>
</file>